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1" r:id="rId2"/>
    <p:sldId id="26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558"/>
  </p:normalViewPr>
  <p:slideViewPr>
    <p:cSldViewPr>
      <p:cViewPr varScale="1">
        <p:scale>
          <a:sx n="152" d="100"/>
          <a:sy n="152" d="100"/>
        </p:scale>
        <p:origin x="15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9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7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6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06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0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5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3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1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93BAB-E4FF-3C45-8151-E5F493738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5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  <p:sldLayoutId id="21474836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7.png"/><Relationship Id="rId29" Type="http://schemas.openxmlformats.org/officeDocument/2006/relationships/image" Target="../media/image90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49" Type="http://schemas.openxmlformats.org/officeDocument/2006/relationships/image" Target="../media/image110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69.png"/><Relationship Id="rId51" Type="http://schemas.openxmlformats.org/officeDocument/2006/relationships/image" Target="../media/image112.png"/><Relationship Id="rId3" Type="http://schemas.openxmlformats.org/officeDocument/2006/relationships/image" Target="../media/image64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7.png"/><Relationship Id="rId20" Type="http://schemas.openxmlformats.org/officeDocument/2006/relationships/image" Target="../media/image81.png"/><Relationship Id="rId41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sz="4200"/>
              <a:t> Cam 4: Dylunio pryd iach a chytbwys </a:t>
            </a:r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DEB86-C4AE-4441-9CB9-A7AD074C3E68}"/>
              </a:ext>
            </a:extLst>
          </p:cNvPr>
          <p:cNvSpPr txBox="1">
            <a:spLocks/>
          </p:cNvSpPr>
          <p:nvPr/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bg1">
              <a:alpha val="92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Hydradiad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Ceisiwch yfed 6-8 gwydraid o hylif bob dydd.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Mae dŵr, llaeth braster isel a diodydd heb siwgr i gyd yn cyfrif.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Mae sudd ffrwythau a smwddis hefyd yn cyfrif er eu bod yn ffynhonnell siwgr am ddim felly dylech eu cyfyngu i ddim mwy na chyfanswm o 150ml y dydd.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38936BA0-E272-0442-BB81-507AD0B9128B}"/>
              </a:ext>
            </a:extLst>
          </p:cNvPr>
          <p:cNvSpPr/>
          <p:nvPr/>
        </p:nvSpPr>
        <p:spPr bwMode="auto">
          <a:xfrm>
            <a:off x="5148064" y="3068960"/>
            <a:ext cx="2591519" cy="1079872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bg1">
              <a:alpha val="92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333399"/>
                </a:solidFill>
                <a:cs typeface="Arial" panose="020B0604020202020204" pitchFamily="34" charset="0"/>
              </a:rPr>
              <a:t>Beth allai fod yn ddewisiadau diod da?</a:t>
            </a:r>
          </a:p>
        </p:txBody>
      </p:sp>
      <p:pic>
        <p:nvPicPr>
          <p:cNvPr id="4" name="Picture 3" descr="C:\Users\ctheobald\AppData\Local\Microsoft\Windows\Temporary Internet Files\Content.IE5\OEOVAM7C\1362589065[1].png">
            <a:extLst>
              <a:ext uri="{FF2B5EF4-FFF2-40B4-BE49-F238E27FC236}">
                <a16:creationId xmlns:a16="http://schemas.microsoft.com/office/drawing/2014/main" id="{AD572FF8-28CB-AA4F-8AF3-DFB78023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084763"/>
            <a:ext cx="895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ctheobald\AppData\Local\Microsoft\Windows\Temporary Internet Files\Content.IE5\KA6WN9T7\orange-juice-orange-outline-triple[1].png">
            <a:extLst>
              <a:ext uri="{FF2B5EF4-FFF2-40B4-BE49-F238E27FC236}">
                <a16:creationId xmlns:a16="http://schemas.microsoft.com/office/drawing/2014/main" id="{764BDC0E-4BA9-B846-A900-C9A6F00F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8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Eatwell guide 2016 dairy items-3.psd">
            <a:extLst>
              <a:ext uri="{FF2B5EF4-FFF2-40B4-BE49-F238E27FC236}">
                <a16:creationId xmlns:a16="http://schemas.microsoft.com/office/drawing/2014/main" id="{494A918E-4589-3140-A0F2-A6A277C91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64038"/>
            <a:ext cx="1012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atwell guide 2016 sugary items-1.psd">
            <a:extLst>
              <a:ext uri="{FF2B5EF4-FFF2-40B4-BE49-F238E27FC236}">
                <a16:creationId xmlns:a16="http://schemas.microsoft.com/office/drawing/2014/main" id="{D5E6D37F-7BC8-0540-9620-1AEF24B2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187825"/>
            <a:ext cx="1103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Eatwell guide 2016 sugary items-2.psd">
            <a:extLst>
              <a:ext uri="{FF2B5EF4-FFF2-40B4-BE49-F238E27FC236}">
                <a16:creationId xmlns:a16="http://schemas.microsoft.com/office/drawing/2014/main" id="{28DBBF51-B3B6-EF47-86E4-EA2A9A52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176713"/>
            <a:ext cx="1168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Eatwell guide 2016 sugary items-4.psd">
            <a:extLst>
              <a:ext uri="{FF2B5EF4-FFF2-40B4-BE49-F238E27FC236}">
                <a16:creationId xmlns:a16="http://schemas.microsoft.com/office/drawing/2014/main" id="{47FCD0D0-0B3A-D64A-B2AB-108BA6E3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283200"/>
            <a:ext cx="9890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Eatwell guide 2016 sugary items-5.psd">
            <a:extLst>
              <a:ext uri="{FF2B5EF4-FFF2-40B4-BE49-F238E27FC236}">
                <a16:creationId xmlns:a16="http://schemas.microsoft.com/office/drawing/2014/main" id="{B1400CB3-749A-8943-88AE-8A96CF4AF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119688"/>
            <a:ext cx="1196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Eatwell guide 2016 sugary items-6.psd">
            <a:extLst>
              <a:ext uri="{FF2B5EF4-FFF2-40B4-BE49-F238E27FC236}">
                <a16:creationId xmlns:a16="http://schemas.microsoft.com/office/drawing/2014/main" id="{EC0BED05-326E-A846-9393-D9E135A5E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854575"/>
            <a:ext cx="1196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Eatwell guide 2016 sugary items-7.psd">
            <a:extLst>
              <a:ext uri="{FF2B5EF4-FFF2-40B4-BE49-F238E27FC236}">
                <a16:creationId xmlns:a16="http://schemas.microsoft.com/office/drawing/2014/main" id="{6972F87D-B875-E54A-9DB3-3E2FD0CE7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48288"/>
            <a:ext cx="1196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Eatwell guide 2016 sugary items-3.psd">
            <a:extLst>
              <a:ext uri="{FF2B5EF4-FFF2-40B4-BE49-F238E27FC236}">
                <a16:creationId xmlns:a16="http://schemas.microsoft.com/office/drawing/2014/main" id="{336BDAE8-E176-4848-9087-C654154CD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380038"/>
            <a:ext cx="13160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31F5BAC-5676-B943-9818-2D5251BEAAA7}"/>
              </a:ext>
            </a:extLst>
          </p:cNvPr>
          <p:cNvSpPr txBox="1">
            <a:spLocks/>
          </p:cNvSpPr>
          <p:nvPr/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bg1">
              <a:alpha val="92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Bwydydd sy’n cynnwys llawer o fraster, halen a siwgrau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Nid oes angen bwydydd fel siocled, cacennau, bisgedi, diodydd meddal llawn siwgr, menyn a hufen iâ er mwyn iechyd.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Os yw bwydydd fel y rhain yn cael eu bwyta neu eu meddwi, dim ond yn achlysurol ac mewn symiau bach y dylid eu gwneud.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0B48D102-E41C-D945-8409-0F7D39AE8149}"/>
              </a:ext>
            </a:extLst>
          </p:cNvPr>
          <p:cNvSpPr/>
          <p:nvPr/>
        </p:nvSpPr>
        <p:spPr bwMode="auto">
          <a:xfrm>
            <a:off x="4860032" y="3429000"/>
            <a:ext cx="2376264" cy="863848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bg1">
              <a:alpha val="92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333399"/>
                </a:solidFill>
                <a:cs typeface="Arial" panose="020B0604020202020204" pitchFamily="34" charset="0"/>
              </a:rPr>
              <a:t>Beth allwch chi ei weld yma?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066554BB-5425-9F40-8D4B-AA8270ABC624}"/>
              </a:ext>
            </a:extLst>
          </p:cNvPr>
          <p:cNvSpPr/>
          <p:nvPr/>
        </p:nvSpPr>
        <p:spPr bwMode="auto">
          <a:xfrm>
            <a:off x="5004048" y="1700808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alpha val="92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tIns="3600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333399"/>
                </a:solidFill>
                <a:cs typeface="Arial" panose="020B0604020202020204" pitchFamily="34" charset="0"/>
              </a:rPr>
              <a:t>Gwiriwch y label ac osgoi bwydydd sy’n cynnwys llawer o fraster, halen a siwgr!</a:t>
            </a:r>
          </a:p>
        </p:txBody>
      </p:sp>
    </p:spTree>
    <p:extLst>
      <p:ext uri="{BB962C8B-B14F-4D97-AF65-F5344CB8AC3E}">
        <p14:creationId xmlns:p14="http://schemas.microsoft.com/office/powerpoint/2010/main" val="18971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593C5-3DDC-CB4D-BB92-EA00CF5F7C7E}"/>
              </a:ext>
            </a:extLst>
          </p:cNvPr>
          <p:cNvSpPr txBox="1">
            <a:spLocks/>
          </p:cNvSpPr>
          <p:nvPr/>
        </p:nvSpPr>
        <p:spPr bwMode="auto">
          <a:xfrm>
            <a:off x="107950" y="115888"/>
            <a:ext cx="8928100" cy="6553200"/>
          </a:xfrm>
          <a:prstGeom prst="roundRect">
            <a:avLst>
              <a:gd name="adj" fmla="val 9366"/>
            </a:avLst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cy-GB" altLang="en-US" b="1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Crynodeb o’r neges allweddol</a:t>
            </a:r>
            <a:endParaRPr lang="cy-GB" altLang="en-US" sz="1400" dirty="0">
              <a:solidFill>
                <a:srgbClr val="5291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Bwyta o leiaf 5 dogn o amrywiaeth o ffrwythau a llysiau bob dydd.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Seiliwch brydau ar datws, bara, reis, pasta neu garbohydradau startsh eraill; dewis fersiynau grawn cyflawn lle bo hynny’n bosibl.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Sicrhewch fod gennych rai dewisiadau llaeth neu laeth amgen (fel diodydd soia), gan ddewis opsiynau braster isel a siwgr isel.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Bwyta rhai ffa, corbys, pysgod, wyau, cig a phroteinau eraill (gan gynnwys 2 ddogn o bysgod bob wythnos, a dylai un ohonynt fod yn olewog).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Dewiswch olewau a thaenau annirlawn a’u bwyta mewn meintiau bach.</a:t>
            </a:r>
          </a:p>
          <a:p>
            <a:pPr marL="1440000">
              <a:spcBef>
                <a:spcPts val="3400"/>
              </a:spcBef>
            </a:pPr>
            <a:r>
              <a:rPr lang="cy-GB" altLang="en-US" sz="1700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Yfed 6-8 cwpan / gwydraid o hylif y dydd.</a:t>
            </a:r>
          </a:p>
          <a:p>
            <a:pPr algn="ctr">
              <a:spcBef>
                <a:spcPts val="1600"/>
              </a:spcBef>
            </a:pPr>
            <a:r>
              <a:rPr lang="cy-GB" altLang="en-US" sz="1400" b="1" dirty="0">
                <a:solidFill>
                  <a:srgbClr val="5291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ydych chi’n bwyta bwydydd a diodydd sy’n cynnwys llawer o fraster, halen neu siwgr, cymerwch rhain yn llai aml ac mewn meintiau bach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4FB016-2A2D-5B44-B217-9073B948FF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1520" y="819548"/>
            <a:ext cx="1320800" cy="725487"/>
            <a:chOff x="2328349" y="3516601"/>
            <a:chExt cx="6548672" cy="3341399"/>
          </a:xfrm>
        </p:grpSpPr>
        <p:pic>
          <p:nvPicPr>
            <p:cNvPr id="4" name="Picture 3" descr="Eatwell guide 2016 VEG items-21.psd">
              <a:extLst>
                <a:ext uri="{FF2B5EF4-FFF2-40B4-BE49-F238E27FC236}">
                  <a16:creationId xmlns:a16="http://schemas.microsoft.com/office/drawing/2014/main" id="{C3C52CFF-E9DE-DA43-B363-E7A22E1A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Eatwell guide 2016 VEG items-18.psd">
              <a:extLst>
                <a:ext uri="{FF2B5EF4-FFF2-40B4-BE49-F238E27FC236}">
                  <a16:creationId xmlns:a16="http://schemas.microsoft.com/office/drawing/2014/main" id="{9D8478C5-8BE8-8944-9254-2B65C36C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Eatwell guide 2016 VEG items-12.psd">
              <a:extLst>
                <a:ext uri="{FF2B5EF4-FFF2-40B4-BE49-F238E27FC236}">
                  <a16:creationId xmlns:a16="http://schemas.microsoft.com/office/drawing/2014/main" id="{56F3CF09-5837-424C-A896-D7DAFBD93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Eatwell guide 2016 VEG items-6.psd">
              <a:extLst>
                <a:ext uri="{FF2B5EF4-FFF2-40B4-BE49-F238E27FC236}">
                  <a16:creationId xmlns:a16="http://schemas.microsoft.com/office/drawing/2014/main" id="{4815C381-1C25-9B4E-A7F8-0E796248D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Eatwell guide 2016 VEG items-1.psd">
              <a:extLst>
                <a:ext uri="{FF2B5EF4-FFF2-40B4-BE49-F238E27FC236}">
                  <a16:creationId xmlns:a16="http://schemas.microsoft.com/office/drawing/2014/main" id="{C0A79C4F-37E7-524A-8C5C-D8BAEC30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Eatwell guide 2016 VEG items-2.psd">
              <a:extLst>
                <a:ext uri="{FF2B5EF4-FFF2-40B4-BE49-F238E27FC236}">
                  <a16:creationId xmlns:a16="http://schemas.microsoft.com/office/drawing/2014/main" id="{E1958377-9ABB-2C48-818E-D3998A2F7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Eatwell guide 2016 VEG items-3.psd">
              <a:extLst>
                <a:ext uri="{FF2B5EF4-FFF2-40B4-BE49-F238E27FC236}">
                  <a16:creationId xmlns:a16="http://schemas.microsoft.com/office/drawing/2014/main" id="{6750201F-76F2-3847-AA1B-599D3208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Eatwell guide 2016 VEG items-4.psd">
              <a:extLst>
                <a:ext uri="{FF2B5EF4-FFF2-40B4-BE49-F238E27FC236}">
                  <a16:creationId xmlns:a16="http://schemas.microsoft.com/office/drawing/2014/main" id="{AA3834CC-D153-1E48-966B-40B7C5C46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Eatwell guide 2016 VEG items-5.psd">
              <a:extLst>
                <a:ext uri="{FF2B5EF4-FFF2-40B4-BE49-F238E27FC236}">
                  <a16:creationId xmlns:a16="http://schemas.microsoft.com/office/drawing/2014/main" id="{8D25066B-503B-A04B-9D67-EDFF9764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Eatwell guide 2016 VEG items-7.psd">
              <a:extLst>
                <a:ext uri="{FF2B5EF4-FFF2-40B4-BE49-F238E27FC236}">
                  <a16:creationId xmlns:a16="http://schemas.microsoft.com/office/drawing/2014/main" id="{2161235F-0809-CF4D-BDFB-7355B3DAE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Eatwell guide 2016 VEG items-14.psd">
              <a:extLst>
                <a:ext uri="{FF2B5EF4-FFF2-40B4-BE49-F238E27FC236}">
                  <a16:creationId xmlns:a16="http://schemas.microsoft.com/office/drawing/2014/main" id="{2841F643-8113-4E4D-90CD-DF62F5380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Eatwell guide 2016 VEG items-11.psd">
              <a:extLst>
                <a:ext uri="{FF2B5EF4-FFF2-40B4-BE49-F238E27FC236}">
                  <a16:creationId xmlns:a16="http://schemas.microsoft.com/office/drawing/2014/main" id="{3B09B66A-BD90-EA4B-93A4-CC6889D8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Eatwell guide 2016 VEG items-15.psd">
              <a:extLst>
                <a:ext uri="{FF2B5EF4-FFF2-40B4-BE49-F238E27FC236}">
                  <a16:creationId xmlns:a16="http://schemas.microsoft.com/office/drawing/2014/main" id="{A3CB03E9-2D9B-0E4A-AF81-2C58274D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Eatwell guide 2016 VEG items-13.psd">
              <a:extLst>
                <a:ext uri="{FF2B5EF4-FFF2-40B4-BE49-F238E27FC236}">
                  <a16:creationId xmlns:a16="http://schemas.microsoft.com/office/drawing/2014/main" id="{B99DAE58-86DA-3E49-8010-B77B472A2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Eatwell guide 2016 VEG items-9.psd">
              <a:extLst>
                <a:ext uri="{FF2B5EF4-FFF2-40B4-BE49-F238E27FC236}">
                  <a16:creationId xmlns:a16="http://schemas.microsoft.com/office/drawing/2014/main" id="{867159E9-CC77-1F48-9CEE-7287653FB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Eatwell guide 2016 VEG items-8.psd">
              <a:extLst>
                <a:ext uri="{FF2B5EF4-FFF2-40B4-BE49-F238E27FC236}">
                  <a16:creationId xmlns:a16="http://schemas.microsoft.com/office/drawing/2014/main" id="{11D80E84-BB07-9F49-AAC8-D1FC7F258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Eatwell guide 2016 VEG items-10.psd">
              <a:extLst>
                <a:ext uri="{FF2B5EF4-FFF2-40B4-BE49-F238E27FC236}">
                  <a16:creationId xmlns:a16="http://schemas.microsoft.com/office/drawing/2014/main" id="{96D1BBFC-88E1-A84E-8A1B-75A425655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Eatwell guide 2016 VEG items-16.psd">
              <a:extLst>
                <a:ext uri="{FF2B5EF4-FFF2-40B4-BE49-F238E27FC236}">
                  <a16:creationId xmlns:a16="http://schemas.microsoft.com/office/drawing/2014/main" id="{EE326713-DBD1-DB49-B492-724FA2528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Eatwell guide 2016 VEG items-22.psd">
              <a:extLst>
                <a:ext uri="{FF2B5EF4-FFF2-40B4-BE49-F238E27FC236}">
                  <a16:creationId xmlns:a16="http://schemas.microsoft.com/office/drawing/2014/main" id="{F0356CA3-F704-F44B-8CE4-2D2E3A21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Eatwell guide 2016 VEG items-17.psd">
              <a:extLst>
                <a:ext uri="{FF2B5EF4-FFF2-40B4-BE49-F238E27FC236}">
                  <a16:creationId xmlns:a16="http://schemas.microsoft.com/office/drawing/2014/main" id="{566919D0-A645-494E-8DBE-243E0A241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Eatwell guide 2016 VEG items-19.psd">
              <a:extLst>
                <a:ext uri="{FF2B5EF4-FFF2-40B4-BE49-F238E27FC236}">
                  <a16:creationId xmlns:a16="http://schemas.microsoft.com/office/drawing/2014/main" id="{593F54A5-64EF-0644-BDEB-F1330F6A5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Eatwell guide 2016 VEG items-20.psd">
              <a:extLst>
                <a:ext uri="{FF2B5EF4-FFF2-40B4-BE49-F238E27FC236}">
                  <a16:creationId xmlns:a16="http://schemas.microsoft.com/office/drawing/2014/main" id="{6588B791-8EDC-6440-9C2D-292D1F5C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D79F9F-50B0-F745-A4C2-4BD76DF4690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5243" y="1617043"/>
            <a:ext cx="1371600" cy="855663"/>
            <a:chOff x="2915891" y="3118700"/>
            <a:chExt cx="5893597" cy="3590241"/>
          </a:xfrm>
        </p:grpSpPr>
        <p:pic>
          <p:nvPicPr>
            <p:cNvPr id="27" name="Picture 26" descr="Eatwell guide 2016 CARBS items-2.psd">
              <a:extLst>
                <a:ext uri="{FF2B5EF4-FFF2-40B4-BE49-F238E27FC236}">
                  <a16:creationId xmlns:a16="http://schemas.microsoft.com/office/drawing/2014/main" id="{C5DA8021-BC2C-DB44-A464-B5434D2EB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Eatwell guide 2016 CARBS items-3.psd">
              <a:extLst>
                <a:ext uri="{FF2B5EF4-FFF2-40B4-BE49-F238E27FC236}">
                  <a16:creationId xmlns:a16="http://schemas.microsoft.com/office/drawing/2014/main" id="{B42C499D-1075-5740-9371-2B14BDF2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Eatwell guide 2016 CARBS items-1.psd">
              <a:extLst>
                <a:ext uri="{FF2B5EF4-FFF2-40B4-BE49-F238E27FC236}">
                  <a16:creationId xmlns:a16="http://schemas.microsoft.com/office/drawing/2014/main" id="{5B7CA973-6FFE-6E40-8F08-1559F9D7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Eatwell guide 2016 CARBS items-6.psd">
              <a:extLst>
                <a:ext uri="{FF2B5EF4-FFF2-40B4-BE49-F238E27FC236}">
                  <a16:creationId xmlns:a16="http://schemas.microsoft.com/office/drawing/2014/main" id="{8D9556C2-7462-7A47-B8BC-D501F98E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Eatwell guide 2016 CARBS items-7.psd">
              <a:extLst>
                <a:ext uri="{FF2B5EF4-FFF2-40B4-BE49-F238E27FC236}">
                  <a16:creationId xmlns:a16="http://schemas.microsoft.com/office/drawing/2014/main" id="{20FA34CC-AF8E-444B-A9FC-EF2242C0D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Eatwell guide 2016 CARBS items-8.psd">
              <a:extLst>
                <a:ext uri="{FF2B5EF4-FFF2-40B4-BE49-F238E27FC236}">
                  <a16:creationId xmlns:a16="http://schemas.microsoft.com/office/drawing/2014/main" id="{FCC13344-7426-5F4C-9790-BA0C3992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Eatwell guide 2016 CARBS items-5.psd">
              <a:extLst>
                <a:ext uri="{FF2B5EF4-FFF2-40B4-BE49-F238E27FC236}">
                  <a16:creationId xmlns:a16="http://schemas.microsoft.com/office/drawing/2014/main" id="{E4328386-49C7-4148-B15B-D02A191A7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Eatwell guide 2016 CARBS items-4.psd">
              <a:extLst>
                <a:ext uri="{FF2B5EF4-FFF2-40B4-BE49-F238E27FC236}">
                  <a16:creationId xmlns:a16="http://schemas.microsoft.com/office/drawing/2014/main" id="{79817F00-7C6D-C546-852D-D2A00A57A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Eatwell guide 2016 CARBS items-10.psd">
              <a:extLst>
                <a:ext uri="{FF2B5EF4-FFF2-40B4-BE49-F238E27FC236}">
                  <a16:creationId xmlns:a16="http://schemas.microsoft.com/office/drawing/2014/main" id="{055FB560-4AA0-8A4C-A976-16DE52AD9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Eatwell guide 2016 CARBS items-9.psd">
              <a:extLst>
                <a:ext uri="{FF2B5EF4-FFF2-40B4-BE49-F238E27FC236}">
                  <a16:creationId xmlns:a16="http://schemas.microsoft.com/office/drawing/2014/main" id="{C89699F7-0007-0146-9178-108BEB240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A64EF1F6-B431-E24E-AA02-CB8ED5C684D6}"/>
              </a:ext>
            </a:extLst>
          </p:cNvPr>
          <p:cNvGrpSpPr>
            <a:grpSpLocks/>
          </p:cNvGrpSpPr>
          <p:nvPr/>
        </p:nvGrpSpPr>
        <p:grpSpPr bwMode="auto">
          <a:xfrm>
            <a:off x="433512" y="2625155"/>
            <a:ext cx="1135063" cy="727075"/>
            <a:chOff x="2195094" y="2782638"/>
            <a:chExt cx="3172191" cy="2034049"/>
          </a:xfrm>
        </p:grpSpPr>
        <p:pic>
          <p:nvPicPr>
            <p:cNvPr id="38" name="Picture 37" descr="Eatwell guide 2016 dairy items-3.psd">
              <a:extLst>
                <a:ext uri="{FF2B5EF4-FFF2-40B4-BE49-F238E27FC236}">
                  <a16:creationId xmlns:a16="http://schemas.microsoft.com/office/drawing/2014/main" id="{086AA337-DA06-B64A-A74C-25893949A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Eatwell guide 2016 dairy items-4.psd">
              <a:extLst>
                <a:ext uri="{FF2B5EF4-FFF2-40B4-BE49-F238E27FC236}">
                  <a16:creationId xmlns:a16="http://schemas.microsoft.com/office/drawing/2014/main" id="{A095B756-9A26-D741-B976-1B682C635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 descr="Eatwell guide 2016 dairy items-5.psd">
              <a:extLst>
                <a:ext uri="{FF2B5EF4-FFF2-40B4-BE49-F238E27FC236}">
                  <a16:creationId xmlns:a16="http://schemas.microsoft.com/office/drawing/2014/main" id="{2E65BDF5-50A1-3648-83DE-88666DD9D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Eatwell guide 2016 dairy items-2.psd">
              <a:extLst>
                <a:ext uri="{FF2B5EF4-FFF2-40B4-BE49-F238E27FC236}">
                  <a16:creationId xmlns:a16="http://schemas.microsoft.com/office/drawing/2014/main" id="{54B75ED3-0972-F24E-B1F6-6A082A847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Eatwell guide 2016 dairy items-1.psd">
              <a:extLst>
                <a:ext uri="{FF2B5EF4-FFF2-40B4-BE49-F238E27FC236}">
                  <a16:creationId xmlns:a16="http://schemas.microsoft.com/office/drawing/2014/main" id="{E230D2AF-697E-B049-A7A6-9113082C2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id="{3B0B46DC-AEA3-AE4F-B879-E2103888DA0B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3466579"/>
            <a:ext cx="1643063" cy="898525"/>
            <a:chOff x="4091359" y="1944147"/>
            <a:chExt cx="4157522" cy="2276318"/>
          </a:xfrm>
        </p:grpSpPr>
        <p:pic>
          <p:nvPicPr>
            <p:cNvPr id="44" name="Picture 14" descr="Eatwell guide 2016 meat-fish items-10.psd">
              <a:extLst>
                <a:ext uri="{FF2B5EF4-FFF2-40B4-BE49-F238E27FC236}">
                  <a16:creationId xmlns:a16="http://schemas.microsoft.com/office/drawing/2014/main" id="{CAE4A08A-4527-9B4A-9F91-F008F828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0" descr="Eatwell guide 2016 meat-fish items-9.psd">
              <a:extLst>
                <a:ext uri="{FF2B5EF4-FFF2-40B4-BE49-F238E27FC236}">
                  <a16:creationId xmlns:a16="http://schemas.microsoft.com/office/drawing/2014/main" id="{E42967C4-2D58-184D-9E7F-2053E9B09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1" descr="Eatwell guide 2016 meat-fish items-3.psd">
              <a:extLst>
                <a:ext uri="{FF2B5EF4-FFF2-40B4-BE49-F238E27FC236}">
                  <a16:creationId xmlns:a16="http://schemas.microsoft.com/office/drawing/2014/main" id="{8BCC4D46-4297-FB4D-9342-5A0CA364F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2" descr="Eatwell guide 2016 meat-fish items-2.psd">
              <a:extLst>
                <a:ext uri="{FF2B5EF4-FFF2-40B4-BE49-F238E27FC236}">
                  <a16:creationId xmlns:a16="http://schemas.microsoft.com/office/drawing/2014/main" id="{CA64E81D-A24A-DC41-B232-F6444D81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4" descr="Eatwell guide 2016 meat-fish items-1.psd">
              <a:extLst>
                <a:ext uri="{FF2B5EF4-FFF2-40B4-BE49-F238E27FC236}">
                  <a16:creationId xmlns:a16="http://schemas.microsoft.com/office/drawing/2014/main" id="{02893C70-6462-4144-A2B1-6D693269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6" descr="Eatwell guide 2016 meat-fish items-6.psd">
              <a:extLst>
                <a:ext uri="{FF2B5EF4-FFF2-40B4-BE49-F238E27FC236}">
                  <a16:creationId xmlns:a16="http://schemas.microsoft.com/office/drawing/2014/main" id="{95344719-799B-CC4E-8474-EEE9B711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7" descr="Eatwell guide 2016 meat-fish items-7.psd">
              <a:extLst>
                <a:ext uri="{FF2B5EF4-FFF2-40B4-BE49-F238E27FC236}">
                  <a16:creationId xmlns:a16="http://schemas.microsoft.com/office/drawing/2014/main" id="{C2BF698C-62BF-C84C-87CA-C01054590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8" descr="Eatwell guide 2016 meat-fish items-8.psd">
              <a:extLst>
                <a:ext uri="{FF2B5EF4-FFF2-40B4-BE49-F238E27FC236}">
                  <a16:creationId xmlns:a16="http://schemas.microsoft.com/office/drawing/2014/main" id="{7D44412E-63A7-814F-B054-0DAFDD74D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3" descr="Eatwell guide 2016 meat-fish items-4.psd">
              <a:extLst>
                <a:ext uri="{FF2B5EF4-FFF2-40B4-BE49-F238E27FC236}">
                  <a16:creationId xmlns:a16="http://schemas.microsoft.com/office/drawing/2014/main" id="{36194928-6BC6-3B49-8CF0-87889543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2">
            <a:extLst>
              <a:ext uri="{FF2B5EF4-FFF2-40B4-BE49-F238E27FC236}">
                <a16:creationId xmlns:a16="http://schemas.microsoft.com/office/drawing/2014/main" id="{FE20AADE-8C77-7146-9737-A2E152651F05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4437112"/>
            <a:ext cx="692150" cy="947737"/>
            <a:chOff x="3324311" y="2488928"/>
            <a:chExt cx="1449338" cy="1988707"/>
          </a:xfrm>
        </p:grpSpPr>
        <p:pic>
          <p:nvPicPr>
            <p:cNvPr id="54" name="Picture 35" descr="Eatwell guide 2016 oil items-1.psd">
              <a:extLst>
                <a:ext uri="{FF2B5EF4-FFF2-40B4-BE49-F238E27FC236}">
                  <a16:creationId xmlns:a16="http://schemas.microsoft.com/office/drawing/2014/main" id="{A1AF0F38-0E3A-8D41-82B3-5273B13F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6" descr="Eatwell guide 2016 oil items-2.psd">
              <a:extLst>
                <a:ext uri="{FF2B5EF4-FFF2-40B4-BE49-F238E27FC236}">
                  <a16:creationId xmlns:a16="http://schemas.microsoft.com/office/drawing/2014/main" id="{C05E313B-8052-DA4A-BEE1-5729A950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Picture 8" descr="water.psd">
            <a:extLst>
              <a:ext uri="{FF2B5EF4-FFF2-40B4-BE49-F238E27FC236}">
                <a16:creationId xmlns:a16="http://schemas.microsoft.com/office/drawing/2014/main" id="{37664F1E-41C6-794B-B926-FE1DC732FD7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6" y="5217443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5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906B7B1-5568-6440-8CE4-DE4388DC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62" y="3336906"/>
            <a:ext cx="5512780" cy="275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F500-7FEB-7044-ADBA-6CA6CD44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1: Cynllunio prydau bwyd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FF57-B27A-2F4A-A90A-BA340DC8F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000"/>
              </a:spcBef>
            </a:pPr>
            <a:r>
              <a:rPr lang="cy-GB" dirty="0"/>
              <a:t>Gyda’ch grŵp, trafodwch syniadau ar gyfer llenwadau iach y gallech eu hychwanegu at eich bara â blas i greu brechdan newydd.</a:t>
            </a:r>
            <a:endParaRPr lang="en-GB" dirty="0"/>
          </a:p>
          <a:p>
            <a:pPr lvl="1">
              <a:spcBef>
                <a:spcPts val="1000"/>
              </a:spcBef>
            </a:pPr>
            <a:r>
              <a:rPr lang="cy-GB" dirty="0"/>
              <a:t>Meddyliwch am y gofynion maethol y mae angen eu bodloni a dyluniwch rai seigiau bach ychwanegol y gellid eu hychwanegu at eich brechdan i wneud y pryd yn gytbwys.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48202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A93F-D3CC-D045-87E9-E2AC2AEC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36712"/>
            <a:ext cx="6768752" cy="720080"/>
          </a:xfrm>
        </p:spPr>
        <p:txBody>
          <a:bodyPr/>
          <a:lstStyle/>
          <a:p>
            <a:r>
              <a:rPr lang="cy-GB" dirty="0"/>
              <a:t>Tasg 2: Ysgrifennu cyfarwyddiadau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5F62-57A6-C148-A1CB-5180ECD1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008112"/>
          </a:xfrm>
        </p:spPr>
        <p:txBody>
          <a:bodyPr/>
          <a:lstStyle/>
          <a:p>
            <a:r>
              <a:rPr lang="cy-GB" b="1" dirty="0"/>
              <a:t>Siaradwch â’ch partner</a:t>
            </a:r>
            <a:r>
              <a:rPr lang="cy-GB" dirty="0"/>
              <a:t>: pa nodweddion o’r cyfarwyddiadau allwch chi eu cofio?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5F622C-BF6F-C048-889C-2941EA94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22" y="2996952"/>
            <a:ext cx="3847355" cy="25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3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2D95-AB93-5B48-9826-59CE6D5B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Nodweddion o’r cyfarwyddiadau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62DB-B420-7743-8380-3A00AD62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800"/>
              </a:spcBef>
            </a:pPr>
            <a:r>
              <a:rPr lang="cy-GB" dirty="0"/>
              <a:t>Teitl ‘Sut i’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Is-benawdau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Rhestr cynhwysion / offer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Camau wedi’u rhifo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Berfau hanfodol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Adferfau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Trefn gronolegol gan ddefnyddio adferfau amser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Geirfa dechnegol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Tôn ffurfiol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Diagramau wedi’u labelu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09693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7E35-D75F-9C45-80E3-2EE00FD3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36712"/>
            <a:ext cx="6768752" cy="720080"/>
          </a:xfrm>
        </p:spPr>
        <p:txBody>
          <a:bodyPr/>
          <a:lstStyle/>
          <a:p>
            <a:r>
              <a:rPr lang="cy-GB" dirty="0"/>
              <a:t>Tasg 2: Ysgrifennu cyfarwyddiadau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5FDD-FEB1-A344-AD59-44E68690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664296"/>
          </a:xfrm>
        </p:spPr>
        <p:txBody>
          <a:bodyPr/>
          <a:lstStyle/>
          <a:p>
            <a:pPr lvl="1"/>
            <a:r>
              <a:rPr lang="cy-GB" dirty="0"/>
              <a:t>Ysgrifennwch gerdyn rysáit ar gyfer y pryd iach cytbwys rydych chi wedi’i gynllunio.</a:t>
            </a:r>
            <a:endParaRPr lang="en-GB" dirty="0"/>
          </a:p>
          <a:p>
            <a:pPr lvl="1"/>
            <a:r>
              <a:rPr lang="cy-GB" dirty="0"/>
              <a:t>Efallai yr hoffech chi gynnig hwn fel cerdyn rysáit am ddim yn eich hysbysebu i geisio perswadio mwy o gwsmeriaid i </a:t>
            </a:r>
            <a:br>
              <a:rPr lang="cy-GB" dirty="0"/>
            </a:br>
            <a:r>
              <a:rPr lang="cy-GB" dirty="0"/>
              <a:t>brynu’ch cynnyrch.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40DF5A-276E-CC4C-8A2B-7F6B54D8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354487" cy="22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25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09C0-4AE8-F946-8160-FA627DA6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A2CA-BB73-DF40-A061-7DF5B414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Dylunio rysáit iach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/>
              <a:t>: beth allwch chi ei gofio am fwyta’n iach?</a:t>
            </a:r>
            <a:endParaRPr lang="en-GB" dirty="0"/>
          </a:p>
          <a:p>
            <a:r>
              <a:rPr lang="cy-GB" dirty="0"/>
              <a:t>Pa fath o fwyd sydd angen i </a:t>
            </a:r>
            <a:br>
              <a:rPr lang="cy-GB" dirty="0"/>
            </a:br>
            <a:r>
              <a:rPr lang="cy-GB" dirty="0"/>
              <a:t>ni ei gynnwys yn ein </a:t>
            </a:r>
            <a:br>
              <a:rPr lang="cy-GB" dirty="0"/>
            </a:br>
            <a:r>
              <a:rPr lang="cy-GB" dirty="0"/>
              <a:t>cynnyrch bwyd amser </a:t>
            </a:r>
            <a:br>
              <a:rPr lang="cy-GB" dirty="0"/>
            </a:br>
            <a:r>
              <a:rPr lang="cy-GB" dirty="0"/>
              <a:t>cinio iach?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61D69-8219-3145-B217-E39E73DC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3181"/>
            <a:ext cx="3962014" cy="2641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AED7B5-D04F-1D45-81DC-8814B3DBB3AC}"/>
              </a:ext>
            </a:extLst>
          </p:cNvPr>
          <p:cNvSpPr txBox="1">
            <a:spLocks/>
          </p:cNvSpPr>
          <p:nvPr/>
        </p:nvSpPr>
        <p:spPr bwMode="auto">
          <a:xfrm>
            <a:off x="107950" y="188913"/>
            <a:ext cx="6553200" cy="6119812"/>
          </a:xfrm>
          <a:prstGeom prst="roundRect">
            <a:avLst>
              <a:gd name="adj" fmla="val 9366"/>
            </a:avLst>
          </a:prstGeom>
          <a:solidFill>
            <a:schemeClr val="bg1">
              <a:alpha val="88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y-GB" altLang="en-US" sz="2800" b="1" dirty="0">
                <a:solidFill>
                  <a:srgbClr val="E85803"/>
                </a:solidFill>
                <a:latin typeface="+mn-lt"/>
                <a:cs typeface="Arial" panose="020B0604020202020204" pitchFamily="34" charset="0"/>
              </a:rPr>
              <a:t>Canllaw bwyta’n dda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/>
            </a:pPr>
            <a:r>
              <a:rPr lang="cy-GB" altLang="en-US" sz="2800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Enw’r model bwyta’n iach ar gyfer y DU yw Canllaw Bwyta’n Iach</a:t>
            </a:r>
            <a:endParaRPr lang="cy-GB" altLang="en-US" sz="2800" b="1" dirty="0">
              <a:solidFill>
                <a:srgbClr val="52915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F078A43-D3A7-6549-8A00-0166C4D58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9138"/>
            <a:ext cx="58912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6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F2E654-5580-E34F-9B7A-3143D7D53361}"/>
              </a:ext>
            </a:extLst>
          </p:cNvPr>
          <p:cNvSpPr txBox="1">
            <a:spLocks/>
          </p:cNvSpPr>
          <p:nvPr/>
        </p:nvSpPr>
        <p:spPr bwMode="auto">
          <a:xfrm>
            <a:off x="250825" y="696913"/>
            <a:ext cx="3816350" cy="5036343"/>
          </a:xfrm>
          <a:prstGeom prst="roundRect">
            <a:avLst>
              <a:gd name="adj" fmla="val 9366"/>
            </a:avLst>
          </a:prstGeom>
          <a:solidFill>
            <a:schemeClr val="bg1">
              <a:alpha val="91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180000" rIns="108000" bIns="72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-216000">
              <a:lnSpc>
                <a:spcPct val="90000"/>
              </a:lnSpc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Dylem ddewis </a:t>
            </a:r>
            <a:r>
              <a:rPr lang="cy-GB" b="1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amrywiaeth</a:t>
            </a: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 o wahanol fwydydd o bob grŵp bwyd i helpu’r corff i gael popeth sydd ei angen arno i gadw’n iach. </a:t>
            </a:r>
          </a:p>
          <a:p>
            <a:pPr marL="216000" lvl="1" indent="-216000">
              <a:lnSpc>
                <a:spcPct val="90000"/>
              </a:lnSpc>
              <a:defRPr/>
            </a:pPr>
            <a:endParaRPr lang="cy-GB" dirty="0">
              <a:solidFill>
                <a:srgbClr val="529154"/>
              </a:solidFill>
              <a:latin typeface="+mn-lt"/>
              <a:cs typeface="Arial" panose="020B0604020202020204" pitchFamily="34" charset="0"/>
            </a:endParaRPr>
          </a:p>
          <a:p>
            <a:pPr marL="216000" lvl="1" indent="-216000">
              <a:lnSpc>
                <a:spcPct val="90000"/>
              </a:lnSpc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Fe ddylen ni fwyta bwydydd mewn </a:t>
            </a:r>
            <a:r>
              <a:rPr lang="cy-GB" b="1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cyfrannau</a:t>
            </a: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 a ddangosir ar y Canllaw bwyta’n iach, e.e. llawer o fwydydd o’r ddau grŵp bwyd mwyaf.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B1A5F82-C12D-1647-9BCB-48BD0A7E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16113"/>
            <a:ext cx="4479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6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E594E2-004A-6A46-B6DA-0F734DE409ED}"/>
              </a:ext>
            </a:extLst>
          </p:cNvPr>
          <p:cNvSpPr txBox="1">
            <a:spLocks/>
          </p:cNvSpPr>
          <p:nvPr/>
        </p:nvSpPr>
        <p:spPr bwMode="auto">
          <a:xfrm>
            <a:off x="250825" y="188913"/>
            <a:ext cx="4049713" cy="6121400"/>
          </a:xfrm>
          <a:prstGeom prst="roundRect">
            <a:avLst>
              <a:gd name="adj" fmla="val 9366"/>
            </a:avLst>
          </a:prstGeom>
          <a:solidFill>
            <a:schemeClr val="bg1">
              <a:alpha val="93000"/>
            </a:schemeClr>
          </a:solidFill>
          <a:ln>
            <a:round/>
            <a:headEnd/>
            <a:tailEnd/>
          </a:ln>
        </p:spPr>
        <p:txBody>
          <a:bodyPr vert="horz" wrap="square" lIns="108000" t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y-GB" altLang="en-US" b="1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Ffrwythau a llysiau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Dylai ffrwythau a llysiau ffurfio ychydig dros draean o’r bwyd rydyn ni’n ei fwyta bob dydd.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Ceisiwch fwyta o leiaf bum dogn o amrywiaeth o ffrwythau a llysiau bob dydd.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Fel canllaw, dogn yw’r hyn sy’n ffitio i gledr ein llaw.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Dewiswch o blith ffres, wedi’u rhewi, mewn tun, wedi’u sychu neu eu </a:t>
            </a:r>
            <a:b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</a:br>
            <a:r>
              <a:rPr lang="cy-GB" dirty="0">
                <a:solidFill>
                  <a:srgbClr val="529154"/>
                </a:solidFill>
                <a:latin typeface="+mn-lt"/>
                <a:cs typeface="Arial" panose="020B0604020202020204" pitchFamily="34" charset="0"/>
              </a:rPr>
              <a:t>sugno.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1D95A2D4-A1B2-D842-A9F7-240DDC7CD54F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3613150"/>
            <a:ext cx="5614988" cy="3084513"/>
            <a:chOff x="2328349" y="3516601"/>
            <a:chExt cx="6548672" cy="3341399"/>
          </a:xfrm>
        </p:grpSpPr>
        <p:pic>
          <p:nvPicPr>
            <p:cNvPr id="4" name="Picture 25" descr="Eatwell guide 2016 VEG items-21.psd">
              <a:extLst>
                <a:ext uri="{FF2B5EF4-FFF2-40B4-BE49-F238E27FC236}">
                  <a16:creationId xmlns:a16="http://schemas.microsoft.com/office/drawing/2014/main" id="{74427AD7-C1E7-4443-ACD4-E03EB89F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6" descr="Eatwell guide 2016 VEG items-18.psd">
              <a:extLst>
                <a:ext uri="{FF2B5EF4-FFF2-40B4-BE49-F238E27FC236}">
                  <a16:creationId xmlns:a16="http://schemas.microsoft.com/office/drawing/2014/main" id="{B92FCF93-C25C-374E-94DF-7BE4D388B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7" descr="Eatwell guide 2016 VEG items-12.psd">
              <a:extLst>
                <a:ext uri="{FF2B5EF4-FFF2-40B4-BE49-F238E27FC236}">
                  <a16:creationId xmlns:a16="http://schemas.microsoft.com/office/drawing/2014/main" id="{C8295500-2771-1345-B7DC-8873C6A8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 descr="Eatwell guide 2016 VEG items-6.psd">
              <a:extLst>
                <a:ext uri="{FF2B5EF4-FFF2-40B4-BE49-F238E27FC236}">
                  <a16:creationId xmlns:a16="http://schemas.microsoft.com/office/drawing/2014/main" id="{4599EC4B-683D-0F4C-8227-685EBE7D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9" descr="Eatwell guide 2016 VEG items-1.psd">
              <a:extLst>
                <a:ext uri="{FF2B5EF4-FFF2-40B4-BE49-F238E27FC236}">
                  <a16:creationId xmlns:a16="http://schemas.microsoft.com/office/drawing/2014/main" id="{CFAC9DD0-7BA7-0B49-A3C4-8A7BB8E2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0" descr="Eatwell guide 2016 VEG items-2.psd">
              <a:extLst>
                <a:ext uri="{FF2B5EF4-FFF2-40B4-BE49-F238E27FC236}">
                  <a16:creationId xmlns:a16="http://schemas.microsoft.com/office/drawing/2014/main" id="{3EF60B8B-70F4-964D-AB91-8D4C8075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1" descr="Eatwell guide 2016 VEG items-3.psd">
              <a:extLst>
                <a:ext uri="{FF2B5EF4-FFF2-40B4-BE49-F238E27FC236}">
                  <a16:creationId xmlns:a16="http://schemas.microsoft.com/office/drawing/2014/main" id="{9824093A-6040-D044-B917-B56B979F1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2" descr="Eatwell guide 2016 VEG items-4.psd">
              <a:extLst>
                <a:ext uri="{FF2B5EF4-FFF2-40B4-BE49-F238E27FC236}">
                  <a16:creationId xmlns:a16="http://schemas.microsoft.com/office/drawing/2014/main" id="{D5492E2D-9FE7-ED4C-8423-DF83D128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3" descr="Eatwell guide 2016 VEG items-5.psd">
              <a:extLst>
                <a:ext uri="{FF2B5EF4-FFF2-40B4-BE49-F238E27FC236}">
                  <a16:creationId xmlns:a16="http://schemas.microsoft.com/office/drawing/2014/main" id="{D1E5C7EC-9FD3-974B-88F5-ED9F614F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4" descr="Eatwell guide 2016 VEG items-7.psd">
              <a:extLst>
                <a:ext uri="{FF2B5EF4-FFF2-40B4-BE49-F238E27FC236}">
                  <a16:creationId xmlns:a16="http://schemas.microsoft.com/office/drawing/2014/main" id="{D7E75808-6A6A-EC4E-ADE8-658C889B5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" descr="Eatwell guide 2016 VEG items-14.psd">
              <a:extLst>
                <a:ext uri="{FF2B5EF4-FFF2-40B4-BE49-F238E27FC236}">
                  <a16:creationId xmlns:a16="http://schemas.microsoft.com/office/drawing/2014/main" id="{2DFEEBC9-0253-2344-AEFD-F89374F3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6" descr="Eatwell guide 2016 VEG items-11.psd">
              <a:extLst>
                <a:ext uri="{FF2B5EF4-FFF2-40B4-BE49-F238E27FC236}">
                  <a16:creationId xmlns:a16="http://schemas.microsoft.com/office/drawing/2014/main" id="{8C0AC539-CBE6-C049-B612-C898E95D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7" descr="Eatwell guide 2016 VEG items-15.psd">
              <a:extLst>
                <a:ext uri="{FF2B5EF4-FFF2-40B4-BE49-F238E27FC236}">
                  <a16:creationId xmlns:a16="http://schemas.microsoft.com/office/drawing/2014/main" id="{DDA9C4F2-1D0A-274F-A482-6746BA1C1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8" descr="Eatwell guide 2016 VEG items-13.psd">
              <a:extLst>
                <a:ext uri="{FF2B5EF4-FFF2-40B4-BE49-F238E27FC236}">
                  <a16:creationId xmlns:a16="http://schemas.microsoft.com/office/drawing/2014/main" id="{9FDD5DEF-0263-8043-A8C2-7225C2C97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9" descr="Eatwell guide 2016 VEG items-9.psd">
              <a:extLst>
                <a:ext uri="{FF2B5EF4-FFF2-40B4-BE49-F238E27FC236}">
                  <a16:creationId xmlns:a16="http://schemas.microsoft.com/office/drawing/2014/main" id="{3FEF2E9B-45E9-104D-B8B2-9480D066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0" descr="Eatwell guide 2016 VEG items-8.psd">
              <a:extLst>
                <a:ext uri="{FF2B5EF4-FFF2-40B4-BE49-F238E27FC236}">
                  <a16:creationId xmlns:a16="http://schemas.microsoft.com/office/drawing/2014/main" id="{F149CBCF-79F0-0248-B09E-A0C52DA65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1" descr="Eatwell guide 2016 VEG items-10.psd">
              <a:extLst>
                <a:ext uri="{FF2B5EF4-FFF2-40B4-BE49-F238E27FC236}">
                  <a16:creationId xmlns:a16="http://schemas.microsoft.com/office/drawing/2014/main" id="{DC6AC636-ADB8-F345-BE7E-DD40740E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2" descr="Eatwell guide 2016 VEG items-16.psd">
              <a:extLst>
                <a:ext uri="{FF2B5EF4-FFF2-40B4-BE49-F238E27FC236}">
                  <a16:creationId xmlns:a16="http://schemas.microsoft.com/office/drawing/2014/main" id="{F8AE4CCA-9FD4-3845-95CB-151D3438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3" descr="Eatwell guide 2016 VEG items-22.psd">
              <a:extLst>
                <a:ext uri="{FF2B5EF4-FFF2-40B4-BE49-F238E27FC236}">
                  <a16:creationId xmlns:a16="http://schemas.microsoft.com/office/drawing/2014/main" id="{7F68C798-0A42-AE49-A23F-E09AEF510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4" descr="Eatwell guide 2016 VEG items-17.psd">
              <a:extLst>
                <a:ext uri="{FF2B5EF4-FFF2-40B4-BE49-F238E27FC236}">
                  <a16:creationId xmlns:a16="http://schemas.microsoft.com/office/drawing/2014/main" id="{BBFDC261-1D39-D749-A833-E191D196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5" descr="Eatwell guide 2016 VEG items-19.psd">
              <a:extLst>
                <a:ext uri="{FF2B5EF4-FFF2-40B4-BE49-F238E27FC236}">
                  <a16:creationId xmlns:a16="http://schemas.microsoft.com/office/drawing/2014/main" id="{6A92262E-C81A-CB48-BBB6-CEA6FE0B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6" descr="Eatwell guide 2016 VEG items-20.psd">
              <a:extLst>
                <a:ext uri="{FF2B5EF4-FFF2-40B4-BE49-F238E27FC236}">
                  <a16:creationId xmlns:a16="http://schemas.microsoft.com/office/drawing/2014/main" id="{AB8B0153-C84C-CE48-BB69-B733A447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D91CCFE3-C30F-004A-BE21-051CB78E70DD}"/>
              </a:ext>
            </a:extLst>
          </p:cNvPr>
          <p:cNvSpPr/>
          <p:nvPr/>
        </p:nvSpPr>
        <p:spPr bwMode="auto">
          <a:xfrm>
            <a:off x="5004048" y="1556792"/>
            <a:ext cx="3923928" cy="1728192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alpha val="93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tIns="0" bIns="18000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50B949">
                    <a:lumMod val="50000"/>
                  </a:srgbClr>
                </a:solidFill>
                <a:cs typeface="Arial" panose="020B0604020202020204" pitchFamily="34" charset="0"/>
              </a:rPr>
              <a:t>Cofiwch, mae gwydraid 150ml o sudd ffrwythau neu smwddi yn cyfrif fel uchafswm o un dogn y dydd.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F02B4BD1-2894-DE4A-BA6A-B08066CC2051}"/>
              </a:ext>
            </a:extLst>
          </p:cNvPr>
          <p:cNvSpPr/>
          <p:nvPr/>
        </p:nvSpPr>
        <p:spPr bwMode="auto">
          <a:xfrm>
            <a:off x="4173538" y="3284538"/>
            <a:ext cx="2827337" cy="1000125"/>
          </a:xfrm>
          <a:prstGeom prst="wedgeEllipseCallout">
            <a:avLst>
              <a:gd name="adj1" fmla="val 16478"/>
              <a:gd name="adj2" fmla="val 72179"/>
            </a:avLst>
          </a:prstGeom>
          <a:solidFill>
            <a:schemeClr val="bg1">
              <a:alpha val="93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50B949">
                    <a:lumMod val="50000"/>
                  </a:srgbClr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</p:spTree>
    <p:extLst>
      <p:ext uri="{BB962C8B-B14F-4D97-AF65-F5344CB8AC3E}">
        <p14:creationId xmlns:p14="http://schemas.microsoft.com/office/powerpoint/2010/main" val="26364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C4720-12EF-6144-A442-392DA5D9BE44}"/>
              </a:ext>
            </a:extLst>
          </p:cNvPr>
          <p:cNvSpPr txBox="1">
            <a:spLocks/>
          </p:cNvSpPr>
          <p:nvPr/>
        </p:nvSpPr>
        <p:spPr bwMode="auto">
          <a:xfrm>
            <a:off x="250825" y="188913"/>
            <a:ext cx="4968875" cy="4896271"/>
          </a:xfrm>
          <a:prstGeom prst="roundRect">
            <a:avLst>
              <a:gd name="adj" fmla="val 9366"/>
            </a:avLst>
          </a:prstGeom>
          <a:solidFill>
            <a:srgbClr val="FFFFCC">
              <a:alpha val="90000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cy-GB" altLang="en-US" b="1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Tatws, bara, reis, pasta a charbohydradau startsh eraill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Dylai bwyd sy’n cynnwys starts ffurfio ychydig dros draean o’r bwyd rydyn ni’n ei fwyta.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Seiliwch eich prydau bwyd o amgylch bwydydd â charbohydrad â starts:</a:t>
            </a:r>
          </a:p>
          <a:p>
            <a:pPr marL="657225" lvl="1" indent="-342900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grawnfwyd grawn cyflawn i frecwast</a:t>
            </a:r>
          </a:p>
          <a:p>
            <a:pPr marL="657225" lvl="1" indent="-342900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brechdan i ginio</a:t>
            </a:r>
          </a:p>
          <a:p>
            <a:pPr marL="657225" lvl="1" indent="-342900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dirty="0">
                <a:solidFill>
                  <a:srgbClr val="CC6600"/>
                </a:solidFill>
                <a:latin typeface="+mn-lt"/>
                <a:cs typeface="Arial" panose="020B0604020202020204" pitchFamily="34" charset="0"/>
              </a:rPr>
              <a:t>tatws, pasta neu reis fel sylfaen i’ch pryd gyda’r nos.</a:t>
            </a:r>
          </a:p>
          <a:p>
            <a:pPr marL="285750" indent="-285750">
              <a:lnSpc>
                <a:spcPct val="90000"/>
              </a:lnSpc>
              <a:spcBef>
                <a:spcPts val="100"/>
              </a:spcBef>
              <a:buFont typeface="Arial" pitchFamily="34" charset="0"/>
              <a:buChar char="•"/>
              <a:defRPr/>
            </a:pPr>
            <a:endParaRPr lang="cy-GB" dirty="0">
              <a:solidFill>
                <a:srgbClr val="CC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BD97EEA7-BFD7-4D47-B5DB-49B2518FEE49}"/>
              </a:ext>
            </a:extLst>
          </p:cNvPr>
          <p:cNvSpPr/>
          <p:nvPr/>
        </p:nvSpPr>
        <p:spPr bwMode="auto">
          <a:xfrm>
            <a:off x="1763713" y="5307013"/>
            <a:ext cx="2827337" cy="1009650"/>
          </a:xfrm>
          <a:prstGeom prst="wedgeEllipseCallout">
            <a:avLst>
              <a:gd name="adj1" fmla="val 63860"/>
              <a:gd name="adj2" fmla="val -9679"/>
            </a:avLst>
          </a:prstGeom>
          <a:solidFill>
            <a:srgbClr val="FFFFCC">
              <a:alpha val="90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993300"/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A768CA4-7F80-1B4D-9BDC-97269128CEDA}"/>
              </a:ext>
            </a:extLst>
          </p:cNvPr>
          <p:cNvSpPr/>
          <p:nvPr/>
        </p:nvSpPr>
        <p:spPr bwMode="auto">
          <a:xfrm>
            <a:off x="5508104" y="1700213"/>
            <a:ext cx="3508821" cy="2389187"/>
          </a:xfrm>
          <a:prstGeom prst="wedgeEllipseCallout">
            <a:avLst>
              <a:gd name="adj1" fmla="val 38598"/>
              <a:gd name="adj2" fmla="val 27583"/>
            </a:avLst>
          </a:prstGeom>
          <a:solidFill>
            <a:srgbClr val="FFFFCC">
              <a:alpha val="90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993300"/>
                </a:solidFill>
                <a:cs typeface="Arial" panose="020B0604020202020204" pitchFamily="34" charset="0"/>
              </a:rPr>
              <a:t>Ceisiwch ddewis mathau o ffibr cyflawn, grawn cyflawn fel pasta gwenith cyflawn, reis brown, neu yn syml gadewch y crwyn ar datws.</a:t>
            </a:r>
            <a:endParaRPr lang="cy-GB" dirty="0">
              <a:solidFill>
                <a:srgbClr val="CC660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785244CF-F4AE-024D-9DA9-3B065D7E421B}"/>
              </a:ext>
            </a:extLst>
          </p:cNvPr>
          <p:cNvGrpSpPr>
            <a:grpSpLocks/>
          </p:cNvGrpSpPr>
          <p:nvPr/>
        </p:nvGrpSpPr>
        <p:grpSpPr bwMode="auto">
          <a:xfrm>
            <a:off x="4067944" y="4172496"/>
            <a:ext cx="4402137" cy="2678112"/>
            <a:chOff x="2915891" y="3118700"/>
            <a:chExt cx="5893597" cy="3590241"/>
          </a:xfrm>
        </p:grpSpPr>
        <p:pic>
          <p:nvPicPr>
            <p:cNvPr id="8" name="Picture 47" descr="Eatwell guide 2016 CARBS items-2.psd">
              <a:extLst>
                <a:ext uri="{FF2B5EF4-FFF2-40B4-BE49-F238E27FC236}">
                  <a16:creationId xmlns:a16="http://schemas.microsoft.com/office/drawing/2014/main" id="{D2E2BE65-F7D8-124D-9E99-CCB1B0E02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8" descr="Eatwell guide 2016 CARBS items-3.psd">
              <a:extLst>
                <a:ext uri="{FF2B5EF4-FFF2-40B4-BE49-F238E27FC236}">
                  <a16:creationId xmlns:a16="http://schemas.microsoft.com/office/drawing/2014/main" id="{CFD802F5-B6B7-2846-9830-00BB0FBD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9" descr="Eatwell guide 2016 CARBS items-1.psd">
              <a:extLst>
                <a:ext uri="{FF2B5EF4-FFF2-40B4-BE49-F238E27FC236}">
                  <a16:creationId xmlns:a16="http://schemas.microsoft.com/office/drawing/2014/main" id="{3046C94C-A279-8740-A63C-3247ADD4E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0" descr="Eatwell guide 2016 CARBS items-6.psd">
              <a:extLst>
                <a:ext uri="{FF2B5EF4-FFF2-40B4-BE49-F238E27FC236}">
                  <a16:creationId xmlns:a16="http://schemas.microsoft.com/office/drawing/2014/main" id="{2A963D9A-BADC-CA4E-B44F-BE09DDCC7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1" descr="Eatwell guide 2016 CARBS items-7.psd">
              <a:extLst>
                <a:ext uri="{FF2B5EF4-FFF2-40B4-BE49-F238E27FC236}">
                  <a16:creationId xmlns:a16="http://schemas.microsoft.com/office/drawing/2014/main" id="{46D3758C-657E-EA48-A2BE-62DF3CCA7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" descr="Eatwell guide 2016 CARBS items-8.psd">
              <a:extLst>
                <a:ext uri="{FF2B5EF4-FFF2-40B4-BE49-F238E27FC236}">
                  <a16:creationId xmlns:a16="http://schemas.microsoft.com/office/drawing/2014/main" id="{DC548312-BBB0-FC4F-837C-BEAB3AEF0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3" descr="Eatwell guide 2016 CARBS items-5.psd">
              <a:extLst>
                <a:ext uri="{FF2B5EF4-FFF2-40B4-BE49-F238E27FC236}">
                  <a16:creationId xmlns:a16="http://schemas.microsoft.com/office/drawing/2014/main" id="{709C9A01-3E6A-BC4F-8260-E016B7DA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4" descr="Eatwell guide 2016 CARBS items-4.psd">
              <a:extLst>
                <a:ext uri="{FF2B5EF4-FFF2-40B4-BE49-F238E27FC236}">
                  <a16:creationId xmlns:a16="http://schemas.microsoft.com/office/drawing/2014/main" id="{B7C25F32-089E-2B46-83F6-F8B2ECCFD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5" descr="Eatwell guide 2016 CARBS items-10.psd">
              <a:extLst>
                <a:ext uri="{FF2B5EF4-FFF2-40B4-BE49-F238E27FC236}">
                  <a16:creationId xmlns:a16="http://schemas.microsoft.com/office/drawing/2014/main" id="{AA4E964E-5EC9-5B44-AEDA-F702D867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6" descr="Eatwell guide 2016 CARBS items-9.psd">
              <a:extLst>
                <a:ext uri="{FF2B5EF4-FFF2-40B4-BE49-F238E27FC236}">
                  <a16:creationId xmlns:a16="http://schemas.microsoft.com/office/drawing/2014/main" id="{61411F2D-0C80-9740-A5C6-906A67DC4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8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>
            <a:extLst>
              <a:ext uri="{FF2B5EF4-FFF2-40B4-BE49-F238E27FC236}">
                <a16:creationId xmlns:a16="http://schemas.microsoft.com/office/drawing/2014/main" id="{C8CD357E-59FC-9A41-AA7A-90E61B545737}"/>
              </a:ext>
            </a:extLst>
          </p:cNvPr>
          <p:cNvSpPr/>
          <p:nvPr/>
        </p:nvSpPr>
        <p:spPr bwMode="auto">
          <a:xfrm>
            <a:off x="5580112" y="2953196"/>
            <a:ext cx="2813124" cy="951607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rgbClr val="FFE7E8">
              <a:alpha val="91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EB088D"/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1DC0D3C9-1BEA-574A-90C9-586776925B47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4208463"/>
            <a:ext cx="5165725" cy="2578100"/>
            <a:chOff x="3751958" y="4330289"/>
            <a:chExt cx="5165795" cy="2578102"/>
          </a:xfrm>
        </p:grpSpPr>
        <p:pic>
          <p:nvPicPr>
            <p:cNvPr id="17" name="Picture 19" descr="Eatwell guide 2016 meat-fish items-8.psd">
              <a:extLst>
                <a:ext uri="{FF2B5EF4-FFF2-40B4-BE49-F238E27FC236}">
                  <a16:creationId xmlns:a16="http://schemas.microsoft.com/office/drawing/2014/main" id="{4DF3733E-1F66-EE47-8EF1-395D92DA3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38" y="5646350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 descr="Eatwell guide 2016 meat-fish items-10.psd">
              <a:extLst>
                <a:ext uri="{FF2B5EF4-FFF2-40B4-BE49-F238E27FC236}">
                  <a16:creationId xmlns:a16="http://schemas.microsoft.com/office/drawing/2014/main" id="{A26FD06E-B3A7-F246-B6A2-208AA2070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372" y="4330289"/>
              <a:ext cx="1026079" cy="124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 descr="Eatwell guide 2016 meat-fish items-9.psd">
              <a:extLst>
                <a:ext uri="{FF2B5EF4-FFF2-40B4-BE49-F238E27FC236}">
                  <a16:creationId xmlns:a16="http://schemas.microsoft.com/office/drawing/2014/main" id="{9EC90F09-CF85-C648-95B0-770F4A6D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4" y="5369993"/>
              <a:ext cx="857589" cy="11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Eatwell guide 2016 meat-fish items-3.psd">
              <a:extLst>
                <a:ext uri="{FF2B5EF4-FFF2-40B4-BE49-F238E27FC236}">
                  <a16:creationId xmlns:a16="http://schemas.microsoft.com/office/drawing/2014/main" id="{A4B80EB1-4B01-7047-B82B-297B25974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33" y="5516277"/>
              <a:ext cx="1067686" cy="9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2" descr="Eatwell guide 2016 meat-fish items-2.psd">
              <a:extLst>
                <a:ext uri="{FF2B5EF4-FFF2-40B4-BE49-F238E27FC236}">
                  <a16:creationId xmlns:a16="http://schemas.microsoft.com/office/drawing/2014/main" id="{4EF3C2D6-1223-F040-B05D-6C06B789C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22" y="6148167"/>
              <a:ext cx="1605287" cy="6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Eatwell guide 2016 meat-fish items-1.psd">
              <a:extLst>
                <a:ext uri="{FF2B5EF4-FFF2-40B4-BE49-F238E27FC236}">
                  <a16:creationId xmlns:a16="http://schemas.microsoft.com/office/drawing/2014/main" id="{33665460-C278-974D-ABF7-5387CE89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696" y="5595018"/>
              <a:ext cx="949802" cy="8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Eatwell guide 2016 meat-fish items-6.psd">
              <a:extLst>
                <a:ext uri="{FF2B5EF4-FFF2-40B4-BE49-F238E27FC236}">
                  <a16:creationId xmlns:a16="http://schemas.microsoft.com/office/drawing/2014/main" id="{DA1F3F06-2569-E343-A9B6-7822C7B1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58" y="5856636"/>
              <a:ext cx="1249765" cy="100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7" descr="Eatwell guide 2016 meat-fish items-7.psd">
              <a:extLst>
                <a:ext uri="{FF2B5EF4-FFF2-40B4-BE49-F238E27FC236}">
                  <a16:creationId xmlns:a16="http://schemas.microsoft.com/office/drawing/2014/main" id="{DFB5AFA2-AF4C-FC4F-AD15-9BB9A66D4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49" y="5998060"/>
              <a:ext cx="1136149" cy="9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8" descr="Eatwell guide 2016 meat-fish items-8.psd">
              <a:extLst>
                <a:ext uri="{FF2B5EF4-FFF2-40B4-BE49-F238E27FC236}">
                  <a16:creationId xmlns:a16="http://schemas.microsoft.com/office/drawing/2014/main" id="{AD73D8C1-9141-EA4F-BFB2-2C43EBD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7" y="4649712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Eatwell guide 2016 meat-fish items-4.psd">
              <a:extLst>
                <a:ext uri="{FF2B5EF4-FFF2-40B4-BE49-F238E27FC236}">
                  <a16:creationId xmlns:a16="http://schemas.microsoft.com/office/drawing/2014/main" id="{97708F1B-C1D2-604D-83E5-FBE7E349D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90" y="5299964"/>
              <a:ext cx="902084" cy="105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4A10A-B23C-5543-8020-B242EC9AAE1F}"/>
              </a:ext>
            </a:extLst>
          </p:cNvPr>
          <p:cNvSpPr txBox="1">
            <a:spLocks/>
          </p:cNvSpPr>
          <p:nvPr/>
        </p:nvSpPr>
        <p:spPr bwMode="auto">
          <a:xfrm>
            <a:off x="250825" y="280988"/>
            <a:ext cx="4945063" cy="6076950"/>
          </a:xfrm>
          <a:prstGeom prst="roundRect">
            <a:avLst>
              <a:gd name="adj" fmla="val 9366"/>
            </a:avLst>
          </a:prstGeom>
          <a:solidFill>
            <a:srgbClr val="FFE7E8">
              <a:alpha val="90980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72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y-GB" b="1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Ffa, corbys, pysgod, wyau, </a:t>
            </a:r>
            <a:br>
              <a:rPr lang="cy-GB" b="1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</a:br>
            <a:r>
              <a:rPr lang="cy-GB" b="1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cig a phroteinau eraill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Bwytewch rai bwydydd o’r grŵp hwn.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Mae ffa, pys a chorbys yn ddewisiadau amgen da i gig oherwydd eu bod yn naturiol yn isel iawn mewn braster, ac maen nhw’n cynnwys llawer o ffibr, protein, fitaminau a mwynau.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Dewiswch ddarnau o gig heb lawer o fraster a thorri unrhyw fraster gweladwy i ffwrdd.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Griliwch gig a physgod yn lle ffrio.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Anelwch at o leiaf ddau ddogn </a:t>
            </a:r>
            <a:b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</a:br>
            <a:r>
              <a:rPr lang="cy-GB" sz="2200" dirty="0">
                <a:solidFill>
                  <a:srgbClr val="EB088D"/>
                </a:solidFill>
                <a:latin typeface="+mn-lt"/>
                <a:cs typeface="Arial" panose="020B0604020202020204" pitchFamily="34" charset="0"/>
              </a:rPr>
              <a:t>(2 x 140g) o bysgod yr wythnos, gan gynnwys cyfran o bysgod olewog.</a:t>
            </a:r>
          </a:p>
        </p:txBody>
      </p:sp>
    </p:spTree>
    <p:extLst>
      <p:ext uri="{BB962C8B-B14F-4D97-AF65-F5344CB8AC3E}">
        <p14:creationId xmlns:p14="http://schemas.microsoft.com/office/powerpoint/2010/main" val="4708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8F050-531E-0C4D-9396-3B711024EC16}"/>
              </a:ext>
            </a:extLst>
          </p:cNvPr>
          <p:cNvSpPr txBox="1">
            <a:spLocks/>
          </p:cNvSpPr>
          <p:nvPr/>
        </p:nvSpPr>
        <p:spPr bwMode="auto">
          <a:xfrm>
            <a:off x="250825" y="280988"/>
            <a:ext cx="5041900" cy="5380260"/>
          </a:xfrm>
          <a:prstGeom prst="roundRect">
            <a:avLst>
              <a:gd name="adj" fmla="val 9366"/>
            </a:avLst>
          </a:prstGeom>
          <a:solidFill>
            <a:srgbClr val="CCEDFF">
              <a:alpha val="89804"/>
            </a:srgb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108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Llaeth a dewisiadau amgen</a:t>
            </a:r>
          </a:p>
          <a:p>
            <a:pPr marL="216000" lvl="1" indent="-216000">
              <a:lnSpc>
                <a:spcPct val="90000"/>
              </a:lnSpc>
              <a:spcBef>
                <a:spcPts val="800"/>
              </a:spcBef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Sicrhewch fod gennych peth bwydydd llaeth a llaeth neu ddewisiadau eraill fel caws, iogwrt a ‘fromage frais’.</a:t>
            </a:r>
          </a:p>
          <a:p>
            <a:pPr marL="216000" lvl="1" indent="-216000">
              <a:lnSpc>
                <a:spcPct val="90000"/>
              </a:lnSpc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Mae’r rhain yn ffynonellau da o brotein a fitaminau, ac maen nhw hefyd yn ffynhonnell bwysig o galsiwm, sy’n helpu i gadw ein hesgyrn yn gryf.</a:t>
            </a:r>
          </a:p>
          <a:p>
            <a:pPr marL="216000" lvl="1" indent="-216000">
              <a:lnSpc>
                <a:spcPct val="90000"/>
              </a:lnSpc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Ewch am opsiynau braster isel a siwgr isel. Er enghraifft, rhowch gynnig ar: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llaeth hanner-sgim;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caws gyda llai o fraster;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buFont typeface="System Font"/>
              <a:buChar char="–"/>
              <a:defRPr/>
            </a:pPr>
            <a:r>
              <a:rPr lang="cy-GB" sz="2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fersiynau heb eu melysu, gyda mwy o galsiwm o ddewisiadau llaeth eraill.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A3CD1A9-A66C-5C45-865A-C6CFD5FA34C8}"/>
              </a:ext>
            </a:extLst>
          </p:cNvPr>
          <p:cNvSpPr/>
          <p:nvPr/>
        </p:nvSpPr>
        <p:spPr bwMode="auto">
          <a:xfrm>
            <a:off x="5408613" y="2205038"/>
            <a:ext cx="2482850" cy="1079500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rgbClr val="CCEDFF">
              <a:alpha val="90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sz="1600" b="1">
                <a:solidFill>
                  <a:srgbClr val="2993D1">
                    <a:lumMod val="75000"/>
                  </a:srgbClr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30F93C25-68A9-5444-B645-4777E4378F12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3016250"/>
            <a:ext cx="2613025" cy="3519488"/>
            <a:chOff x="6285372" y="3273380"/>
            <a:chExt cx="2506870" cy="3376977"/>
          </a:xfrm>
        </p:grpSpPr>
        <p:pic>
          <p:nvPicPr>
            <p:cNvPr id="5" name="Picture 29" descr="Eatwell guide 2016 dairy items-3.psd">
              <a:extLst>
                <a:ext uri="{FF2B5EF4-FFF2-40B4-BE49-F238E27FC236}">
                  <a16:creationId xmlns:a16="http://schemas.microsoft.com/office/drawing/2014/main" id="{89941F3F-D6D7-4841-AA93-339B7497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0" descr="Eatwell guide 2016 dairy items-4.psd">
              <a:extLst>
                <a:ext uri="{FF2B5EF4-FFF2-40B4-BE49-F238E27FC236}">
                  <a16:creationId xmlns:a16="http://schemas.microsoft.com/office/drawing/2014/main" id="{DEF49649-F676-C14A-912F-68545C3B4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1" descr="Eatwell guide 2016 dairy items-5.psd">
              <a:extLst>
                <a:ext uri="{FF2B5EF4-FFF2-40B4-BE49-F238E27FC236}">
                  <a16:creationId xmlns:a16="http://schemas.microsoft.com/office/drawing/2014/main" id="{649FF3FD-5CEB-7C40-8F86-7F94B7BAC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2" descr="Eatwell guide 2016 dairy items-2.psd">
              <a:extLst>
                <a:ext uri="{FF2B5EF4-FFF2-40B4-BE49-F238E27FC236}">
                  <a16:creationId xmlns:a16="http://schemas.microsoft.com/office/drawing/2014/main" id="{16B0A030-120F-8B47-807F-69865CE56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" descr="Eatwell guide 2016 dairy items-1.psd">
              <a:extLst>
                <a:ext uri="{FF2B5EF4-FFF2-40B4-BE49-F238E27FC236}">
                  <a16:creationId xmlns:a16="http://schemas.microsoft.com/office/drawing/2014/main" id="{47F3294C-4D98-3B43-A175-34596A687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48C3F-B1A7-AC43-8243-6D94118A268F}"/>
              </a:ext>
            </a:extLst>
          </p:cNvPr>
          <p:cNvSpPr txBox="1">
            <a:spLocks/>
          </p:cNvSpPr>
          <p:nvPr/>
        </p:nvSpPr>
        <p:spPr bwMode="auto">
          <a:xfrm>
            <a:off x="250825" y="280988"/>
            <a:ext cx="4537199" cy="5235575"/>
          </a:xfrm>
          <a:prstGeom prst="roundRect">
            <a:avLst>
              <a:gd name="adj" fmla="val 9366"/>
            </a:avLst>
          </a:prstGeom>
          <a:solidFill>
            <a:srgbClr val="DFDFFF">
              <a:alpha val="92941"/>
            </a:srgbClr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vert="horz" wrap="square" lIns="108000" tIns="72000" rIns="10800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40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1pPr>
            <a:lvl2pPr marL="314325" indent="-3143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2pPr>
            <a:lvl3pPr marL="577850" indent="-263525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VAG Rundschrift D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y-GB" b="1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Olewau a thaenau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sz="2200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Dim ond ychydig o fraster sydd ei angen arnom ar gyfer iechyd (yn gyffredinol, rydyn ni’n bwyta gormod o fraster dirlawn).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sz="2200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Mae brasterau annirlawn yn frasterau iachach sydd fel arfer yn dod o ffynonellau fel planhigion ac ar ffurf hylif fel olew, er enghraifft olew llysiau, olew had rêp ac olew olewydd.</a:t>
            </a:r>
          </a:p>
          <a:p>
            <a:pPr lvl="1">
              <a:lnSpc>
                <a:spcPct val="90000"/>
              </a:lnSpc>
              <a:spcBef>
                <a:spcPts val="1600"/>
              </a:spcBef>
              <a:defRPr/>
            </a:pPr>
            <a:r>
              <a:rPr lang="cy-GB" sz="2200" dirty="0">
                <a:solidFill>
                  <a:srgbClr val="660066"/>
                </a:solidFill>
                <a:latin typeface="+mn-lt"/>
                <a:cs typeface="Arial" panose="020B0604020202020204" pitchFamily="34" charset="0"/>
              </a:rPr>
              <a:t>Mae dewis taeniadau braster is yn ffordd dda o leihau ein cymeriant braster dirlawn.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E92A68B-3059-9742-9D06-EF1FE2587829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3987800"/>
            <a:ext cx="2751138" cy="2655888"/>
            <a:chOff x="6859745" y="4544038"/>
            <a:chExt cx="758422" cy="878310"/>
          </a:xfrm>
        </p:grpSpPr>
        <p:pic>
          <p:nvPicPr>
            <p:cNvPr id="4" name="Picture 35" descr="Eatwell guide 2016 oil items-1.psd">
              <a:extLst>
                <a:ext uri="{FF2B5EF4-FFF2-40B4-BE49-F238E27FC236}">
                  <a16:creationId xmlns:a16="http://schemas.microsoft.com/office/drawing/2014/main" id="{BA89E277-745D-CC40-A50E-F7AC63731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703" y="4544038"/>
              <a:ext cx="283464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6" descr="Eatwell guide 2016 oil items-2.psd">
              <a:extLst>
                <a:ext uri="{FF2B5EF4-FFF2-40B4-BE49-F238E27FC236}">
                  <a16:creationId xmlns:a16="http://schemas.microsoft.com/office/drawing/2014/main" id="{B990E0F9-3476-044A-B807-79B81E08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5" y="4773124"/>
              <a:ext cx="637032" cy="64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Callout 5">
            <a:extLst>
              <a:ext uri="{FF2B5EF4-FFF2-40B4-BE49-F238E27FC236}">
                <a16:creationId xmlns:a16="http://schemas.microsoft.com/office/drawing/2014/main" id="{FAEBF037-6C80-644C-9EBB-CD3B956F2E6D}"/>
              </a:ext>
            </a:extLst>
          </p:cNvPr>
          <p:cNvSpPr/>
          <p:nvPr/>
        </p:nvSpPr>
        <p:spPr bwMode="auto">
          <a:xfrm>
            <a:off x="5151438" y="3789363"/>
            <a:ext cx="2300287" cy="1079500"/>
          </a:xfrm>
          <a:prstGeom prst="wedgeEllipseCallout">
            <a:avLst>
              <a:gd name="adj1" fmla="val 42812"/>
              <a:gd name="adj2" fmla="val 60671"/>
            </a:avLst>
          </a:prstGeom>
          <a:solidFill>
            <a:srgbClr val="DFDFFF">
              <a:alpha val="93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72000" tIns="0" rIns="7200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660066"/>
                </a:solidFill>
                <a:cs typeface="Arial" panose="020B0604020202020204" pitchFamily="34" charset="0"/>
              </a:rPr>
              <a:t>Pa fwydydd allwch chi eu gweld yma?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56B39AD5-B0FA-E14D-8475-5422F339D6A0}"/>
              </a:ext>
            </a:extLst>
          </p:cNvPr>
          <p:cNvSpPr/>
          <p:nvPr/>
        </p:nvSpPr>
        <p:spPr bwMode="auto">
          <a:xfrm>
            <a:off x="5172075" y="1844675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rgbClr val="DFDFFF">
              <a:alpha val="93000"/>
            </a:srgb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tIns="3600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y-GB" b="1" dirty="0">
                <a:solidFill>
                  <a:srgbClr val="660066"/>
                </a:solidFill>
                <a:cs typeface="Arial" panose="020B0604020202020204" pitchFamily="34" charset="0"/>
              </a:rPr>
              <a:t>Cofiwch, mae pob math o fraster yn cynnwys llawer o egni a dylid ei gyfyngu yn y diet.</a:t>
            </a:r>
          </a:p>
        </p:txBody>
      </p:sp>
    </p:spTree>
    <p:extLst>
      <p:ext uri="{BB962C8B-B14F-4D97-AF65-F5344CB8AC3E}">
        <p14:creationId xmlns:p14="http://schemas.microsoft.com/office/powerpoint/2010/main" val="18428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1072</Words>
  <Application>Microsoft Macintosh PowerPoint</Application>
  <PresentationFormat>On-screen Show (4:3)</PresentationFormat>
  <Paragraphs>92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System Font</vt:lpstr>
      <vt:lpstr>1_Office Theme</vt:lpstr>
      <vt:lpstr> Cam 4: Dylunio pryd iach a chytbwys </vt:lpstr>
      <vt:lpstr>Amcan dysgu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Tasg 1: Cynllunio prydau bwyd</vt:lpstr>
      <vt:lpstr>Tasg 2: Ysgrifennu cyfarwyddiadau</vt:lpstr>
      <vt:lpstr>Nodweddion o’r cyfarwyddiadau</vt:lpstr>
      <vt:lpstr>Tasg 2: Ysgrifennu cyfarwyddiadau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216</cp:revision>
  <dcterms:created xsi:type="dcterms:W3CDTF">2019-10-23T13:59:40Z</dcterms:created>
  <dcterms:modified xsi:type="dcterms:W3CDTF">2019-12-08T13:40:59Z</dcterms:modified>
</cp:coreProperties>
</file>